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5"/>
  </p:handoutMasterIdLst>
  <p:sldIdLst>
    <p:sldId id="257" r:id="rId2"/>
    <p:sldId id="329" r:id="rId3"/>
    <p:sldId id="263" r:id="rId4"/>
    <p:sldId id="260" r:id="rId5"/>
    <p:sldId id="266" r:id="rId6"/>
    <p:sldId id="332" r:id="rId7"/>
    <p:sldId id="267" r:id="rId8"/>
    <p:sldId id="269" r:id="rId9"/>
    <p:sldId id="268" r:id="rId10"/>
    <p:sldId id="273" r:id="rId11"/>
    <p:sldId id="270" r:id="rId12"/>
    <p:sldId id="261" r:id="rId13"/>
    <p:sldId id="274" r:id="rId14"/>
    <p:sldId id="262" r:id="rId15"/>
    <p:sldId id="264" r:id="rId16"/>
    <p:sldId id="265" r:id="rId17"/>
    <p:sldId id="277" r:id="rId18"/>
    <p:sldId id="330" r:id="rId19"/>
    <p:sldId id="271" r:id="rId20"/>
    <p:sldId id="272" r:id="rId21"/>
    <p:sldId id="276" r:id="rId22"/>
    <p:sldId id="331" r:id="rId23"/>
    <p:sldId id="275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84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AIDS-related Mycoses: </a:t>
            </a:r>
            <a:r>
              <a:rPr lang="en-US" i="1" dirty="0"/>
              <a:t>Cryptococcus</a:t>
            </a:r>
            <a:r>
              <a:rPr lang="en-US" dirty="0"/>
              <a:t>, </a:t>
            </a:r>
            <a:r>
              <a:rPr lang="en-US" i="1" dirty="0"/>
              <a:t>Histoplasma</a:t>
            </a:r>
            <a:r>
              <a:rPr lang="en-US" dirty="0"/>
              <a:t>, and other Endemic Mycoses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743062"/>
          </a:xfrm>
        </p:spPr>
        <p:txBody>
          <a:bodyPr>
            <a:normAutofit fontScale="55000" lnSpcReduction="20000"/>
          </a:bodyPr>
          <a:lstStyle/>
          <a:p>
            <a:r>
              <a:rPr lang="en-US" sz="4000" b="1" dirty="0"/>
              <a:t>Andrej Spec, MD, MSCI</a:t>
            </a:r>
          </a:p>
          <a:p>
            <a:r>
              <a:rPr lang="en-US" sz="4000" dirty="0"/>
              <a:t>Washington University In St Louis School of Medicine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3" y="4695928"/>
            <a:ext cx="394999" cy="394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762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FungalDoc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26EAC-4641-45F7-86D9-3C742DEF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Effectiveness of 5FC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55E1-BC36-4178-BEB2-7C15A531E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Sub-Saharan Africa, mean increase in cost is $219 (US), with an 18.7% decrease in mortality</a:t>
            </a:r>
          </a:p>
          <a:p>
            <a:r>
              <a:rPr lang="en-US" dirty="0" smtClean="0"/>
              <a:t>In </a:t>
            </a:r>
            <a:r>
              <a:rPr lang="en-US" dirty="0"/>
              <a:t>US, cost in the last </a:t>
            </a:r>
            <a:r>
              <a:rPr lang="en-US" dirty="0" smtClean="0"/>
              <a:t>5 </a:t>
            </a:r>
            <a:r>
              <a:rPr lang="en-US" dirty="0"/>
              <a:t>years has been </a:t>
            </a:r>
            <a:r>
              <a:rPr lang="en-US" dirty="0" smtClean="0"/>
              <a:t>around $27,000 </a:t>
            </a:r>
            <a:r>
              <a:rPr lang="en-US" dirty="0"/>
              <a:t>per 14-day course</a:t>
            </a:r>
          </a:p>
          <a:p>
            <a:r>
              <a:rPr lang="en-US" dirty="0"/>
              <a:t>FDA has approved 3 new generics in the past year, bringing down the cost 78% to $5,900 (still unreasonable)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22037-0664-4D1F-955A-BF3D8A72B055}"/>
              </a:ext>
            </a:extLst>
          </p:cNvPr>
          <p:cNvSpPr txBox="1"/>
          <p:nvPr/>
        </p:nvSpPr>
        <p:spPr>
          <a:xfrm>
            <a:off x="9058275" y="6206090"/>
            <a:ext cx="2913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Shiri, Clin </a:t>
            </a:r>
            <a:r>
              <a:rPr lang="en-US" sz="1600" dirty="0" err="1"/>
              <a:t>Infec</a:t>
            </a:r>
            <a:r>
              <a:rPr lang="en-US" sz="1600" dirty="0"/>
              <a:t> Dis, 2019</a:t>
            </a:r>
          </a:p>
          <a:p>
            <a:r>
              <a:rPr lang="en-US" sz="1600" dirty="0" err="1"/>
              <a:t>Rajasingham</a:t>
            </a:r>
            <a:r>
              <a:rPr lang="en-US" sz="1600" dirty="0"/>
              <a:t>, Clin </a:t>
            </a:r>
            <a:r>
              <a:rPr lang="en-US" sz="1600" dirty="0" err="1"/>
              <a:t>Infec</a:t>
            </a:r>
            <a:r>
              <a:rPr lang="en-US" sz="1600" dirty="0"/>
              <a:t> Dis, 2019</a:t>
            </a:r>
          </a:p>
        </p:txBody>
      </p:sp>
    </p:spTree>
    <p:extLst>
      <p:ext uri="{BB962C8B-B14F-4D97-AF65-F5344CB8AC3E}">
        <p14:creationId xmlns:p14="http://schemas.microsoft.com/office/powerpoint/2010/main" val="21591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1E32E-C5E8-4A7D-8186-6DDDAF81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Duration of Liposomal Amphotericin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380DA-BEC8-4280-99BB-47B2C3C63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321651-C35A-4E46-B84F-7070CB8101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344" y="1125507"/>
            <a:ext cx="5118100" cy="391208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2A4950-AA6F-4BD8-A2F3-96AEA246C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2510" y="1357313"/>
            <a:ext cx="5389033" cy="36802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Phase 2 RCT comparing:</a:t>
            </a:r>
          </a:p>
          <a:p>
            <a:pPr lvl="1"/>
            <a:r>
              <a:rPr lang="en-US" dirty="0"/>
              <a:t>L-</a:t>
            </a:r>
            <a:r>
              <a:rPr lang="en-US" dirty="0" err="1"/>
              <a:t>Amb</a:t>
            </a:r>
            <a:r>
              <a:rPr lang="en-US" dirty="0"/>
              <a:t> 10 mg/kg on day 1</a:t>
            </a:r>
          </a:p>
          <a:p>
            <a:pPr lvl="1"/>
            <a:r>
              <a:rPr lang="en-US" dirty="0"/>
              <a:t>L-</a:t>
            </a:r>
            <a:r>
              <a:rPr lang="en-US" dirty="0" err="1"/>
              <a:t>Amb</a:t>
            </a:r>
            <a:r>
              <a:rPr lang="en-US" dirty="0"/>
              <a:t> 10 mg/kg on day 1 and 5 mg/kg on day 3</a:t>
            </a:r>
          </a:p>
          <a:p>
            <a:pPr lvl="1"/>
            <a:r>
              <a:rPr lang="en-US" dirty="0"/>
              <a:t>L-</a:t>
            </a:r>
            <a:r>
              <a:rPr lang="en-US" dirty="0" err="1"/>
              <a:t>Amb</a:t>
            </a:r>
            <a:r>
              <a:rPr lang="en-US" dirty="0"/>
              <a:t> 10 mg/kg on day 1, and 5 mg/kg on days 3 and 7</a:t>
            </a:r>
          </a:p>
          <a:p>
            <a:pPr lvl="1"/>
            <a:r>
              <a:rPr lang="en-US" dirty="0"/>
              <a:t>L-</a:t>
            </a:r>
            <a:r>
              <a:rPr lang="en-US" dirty="0" err="1"/>
              <a:t>Amb</a:t>
            </a:r>
            <a:r>
              <a:rPr lang="en-US" dirty="0"/>
              <a:t> 3 mg/kg for 14 days</a:t>
            </a:r>
          </a:p>
          <a:p>
            <a:r>
              <a:rPr lang="en-US" dirty="0"/>
              <a:t>No difference in outcome (EFA)</a:t>
            </a:r>
          </a:p>
          <a:p>
            <a:r>
              <a:rPr lang="en-US" dirty="0"/>
              <a:t>10-week mortality 15-29% between groups</a:t>
            </a:r>
          </a:p>
          <a:p>
            <a:r>
              <a:rPr lang="en-US" dirty="0"/>
              <a:t>Phase 3 RCT underway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F840D7-D737-44FE-84E1-727F73117A48}"/>
              </a:ext>
            </a:extLst>
          </p:cNvPr>
          <p:cNvSpPr/>
          <p:nvPr/>
        </p:nvSpPr>
        <p:spPr>
          <a:xfrm>
            <a:off x="9502816" y="6457890"/>
            <a:ext cx="2874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242021"/>
                </a:solidFill>
                <a:latin typeface="UniversLTStd-BoldCn"/>
              </a:rPr>
              <a:t>Clinical Infectious Diseases 2019;68(3):393–401</a:t>
            </a:r>
            <a:r>
              <a:rPr lang="en-US" sz="20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A6D0F7-D286-4CAF-836F-4117D39FA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5037589"/>
            <a:ext cx="11387138" cy="92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histoplasma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35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FE893C-4C5F-4C1E-A198-9F7DB943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“Histoplasma Dethrones TB”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9E876CA-0098-4024-AF34-CD8F49891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642" y="1600200"/>
            <a:ext cx="8374716" cy="4525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E525CD-29C6-4AC1-BCB4-BDAA83411929}"/>
              </a:ext>
            </a:extLst>
          </p:cNvPr>
          <p:cNvSpPr/>
          <p:nvPr/>
        </p:nvSpPr>
        <p:spPr>
          <a:xfrm>
            <a:off x="9010650" y="6414084"/>
            <a:ext cx="3181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Lancet Infect Dis 2018; 18: 1150–59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B0785C-799E-4C81-B50C-61CFFD033A16}"/>
              </a:ext>
            </a:extLst>
          </p:cNvPr>
          <p:cNvSpPr/>
          <p:nvPr/>
        </p:nvSpPr>
        <p:spPr>
          <a:xfrm>
            <a:off x="7815263" y="5719763"/>
            <a:ext cx="1928812" cy="406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2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48E1C8-9811-4E94-BB4C-EE15A2DD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Uncovering the Iceberg in Colombia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0CCD46-7083-4BD7-8593-2F8CCD52C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2013" y="971835"/>
            <a:ext cx="6816725" cy="445554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3C11C4-7537-4BFE-80EC-E410D453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When clinicians are trained to look for histoplasmosis, there is a dramatic increase in diagnoses</a:t>
            </a:r>
          </a:p>
          <a:p>
            <a:endParaRPr lang="en-US" sz="2400" dirty="0"/>
          </a:p>
          <a:p>
            <a:r>
              <a:rPr lang="en-US" sz="2400" dirty="0"/>
              <a:t>Introduction of the </a:t>
            </a:r>
            <a:r>
              <a:rPr lang="en-US" sz="2400" i="1" dirty="0"/>
              <a:t>Histoplasma </a:t>
            </a:r>
            <a:r>
              <a:rPr lang="en-US" sz="2400" dirty="0"/>
              <a:t> antigen test by the CDC has increased diagnoses in areas 7-fold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FCA643-DBEB-4823-8BD9-024B2ECED398}"/>
              </a:ext>
            </a:extLst>
          </p:cNvPr>
          <p:cNvSpPr/>
          <p:nvPr/>
        </p:nvSpPr>
        <p:spPr>
          <a:xfrm>
            <a:off x="10122307" y="6447393"/>
            <a:ext cx="2015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URWPalladioL-Ital"/>
              </a:rPr>
              <a:t>J. Fungi </a:t>
            </a:r>
            <a:r>
              <a:rPr lang="en-US" b="1" dirty="0">
                <a:solidFill>
                  <a:srgbClr val="000000"/>
                </a:solidFill>
                <a:latin typeface="URWPalladioL-Bold"/>
              </a:rPr>
              <a:t>2019</a:t>
            </a:r>
            <a:r>
              <a:rPr lang="en-US" dirty="0">
                <a:solidFill>
                  <a:srgbClr val="000000"/>
                </a:solidFill>
                <a:latin typeface="URWPalladioL-Roma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URWPalladioL-Ital"/>
              </a:rPr>
              <a:t>5</a:t>
            </a:r>
            <a:r>
              <a:rPr lang="en-US" dirty="0">
                <a:solidFill>
                  <a:srgbClr val="000000"/>
                </a:solidFill>
                <a:latin typeface="URWPalladioL-Roma"/>
              </a:rPr>
              <a:t>, 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41713D-EE0C-4C68-B2AE-EACA3470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Effect of Earlier Diagnoses on Mortality in French Guiana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E6410B-08BC-44CD-9171-D2B4802BA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264" y="1600200"/>
            <a:ext cx="7305473" cy="45259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C0CCC1-3C5E-4BD2-B161-9061A2389FBB}"/>
              </a:ext>
            </a:extLst>
          </p:cNvPr>
          <p:cNvSpPr/>
          <p:nvPr/>
        </p:nvSpPr>
        <p:spPr>
          <a:xfrm>
            <a:off x="10112782" y="6488668"/>
            <a:ext cx="2015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URWPalladioL-Ital"/>
              </a:rPr>
              <a:t>J. Fungi </a:t>
            </a:r>
            <a:r>
              <a:rPr lang="en-US" b="1" dirty="0">
                <a:solidFill>
                  <a:srgbClr val="000000"/>
                </a:solidFill>
                <a:latin typeface="URWPalladioL-Bold"/>
              </a:rPr>
              <a:t>2019</a:t>
            </a:r>
            <a:r>
              <a:rPr lang="en-US" dirty="0">
                <a:solidFill>
                  <a:srgbClr val="000000"/>
                </a:solidFill>
                <a:latin typeface="URWPalladioL-Roma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URWPalladioL-Ital"/>
              </a:rPr>
              <a:t>5</a:t>
            </a:r>
            <a:r>
              <a:rPr lang="en-US" dirty="0">
                <a:solidFill>
                  <a:srgbClr val="000000"/>
                </a:solidFill>
                <a:latin typeface="URWPalladioL-Roma"/>
              </a:rPr>
              <a:t>, 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0D8B-20BF-445B-B69F-611CEDBD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</a:t>
            </a:r>
            <a:r>
              <a:rPr lang="en-US" dirty="0" smtClean="0"/>
              <a:t>Extra </a:t>
            </a:r>
            <a:r>
              <a:rPr lang="en-US" dirty="0"/>
              <a:t>Cases Coming from?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289330-B117-4B4E-BA8C-EAE13F543C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0492" y="1748118"/>
            <a:ext cx="6513865" cy="37517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05725-C602-4859-94E1-DC12B4B7D7A0}"/>
              </a:ext>
            </a:extLst>
          </p:cNvPr>
          <p:cNvSpPr/>
          <p:nvPr/>
        </p:nvSpPr>
        <p:spPr>
          <a:xfrm>
            <a:off x="9548354" y="6196595"/>
            <a:ext cx="264364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231F20"/>
                </a:solidFill>
                <a:latin typeface="TimesTen-Italic"/>
              </a:rPr>
              <a:t>Am. J. Trop. Med. </a:t>
            </a:r>
            <a:r>
              <a:rPr lang="en-US" sz="900" b="1" i="1" dirty="0" err="1">
                <a:solidFill>
                  <a:srgbClr val="231F20"/>
                </a:solidFill>
                <a:latin typeface="TimesTen-Italic"/>
              </a:rPr>
              <a:t>Hyg</a:t>
            </a:r>
            <a:r>
              <a:rPr lang="en-US" sz="900" b="1" i="1" dirty="0">
                <a:solidFill>
                  <a:srgbClr val="231F20"/>
                </a:solidFill>
                <a:latin typeface="TimesTen-Italic"/>
              </a:rPr>
              <a:t>., </a:t>
            </a:r>
            <a:r>
              <a:rPr lang="en-US" sz="900" b="1" dirty="0">
                <a:solidFill>
                  <a:srgbClr val="231F20"/>
                </a:solidFill>
                <a:latin typeface="TimesTen-Roman"/>
              </a:rPr>
              <a:t>84(2), 2011, pp. 239–240</a:t>
            </a:r>
            <a:br>
              <a:rPr lang="en-US" sz="900" b="1" dirty="0">
                <a:solidFill>
                  <a:srgbClr val="231F20"/>
                </a:solidFill>
                <a:latin typeface="TimesTen-Roman"/>
              </a:rPr>
            </a:br>
            <a:r>
              <a:rPr lang="en-US" sz="900" b="1" dirty="0">
                <a:solidFill>
                  <a:srgbClr val="231F20"/>
                </a:solidFill>
                <a:latin typeface="TimesTen-Roman"/>
              </a:rPr>
              <a:t>Sterling, CROI 2015, Abs #883</a:t>
            </a:r>
            <a:r>
              <a:rPr lang="en-US" sz="2000" b="1" dirty="0"/>
              <a:t> 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89779125-772B-4288-9F3F-B1BFF8EF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872" y="1417639"/>
            <a:ext cx="4591929" cy="45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84C2-2473-4186-A2EF-5970EF2E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Entry of Histoplasma LFA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C9A2D-E2B9-475D-AD4E-5C57ED449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Initial CDC testing in 2009 created a limited time antigen test that could be deployed in low to middle income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Spurred innovation with both </a:t>
            </a:r>
            <a:r>
              <a:rPr lang="en-US" dirty="0" err="1"/>
              <a:t>MiraVista</a:t>
            </a:r>
            <a:r>
              <a:rPr lang="en-US" dirty="0"/>
              <a:t> and IMMY commercial LFAs under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Anticipated sensitivity of 80-90%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Below current EIA, but will dramatically improve </a:t>
            </a:r>
            <a:r>
              <a:rPr lang="en-US" dirty="0" smtClean="0"/>
              <a:t>current diagnostics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Awareness raising in each country still required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77CFF2-CA57-47C6-82BC-3BBF5DA77BB4}"/>
              </a:ext>
            </a:extLst>
          </p:cNvPr>
          <p:cNvSpPr/>
          <p:nvPr/>
        </p:nvSpPr>
        <p:spPr>
          <a:xfrm>
            <a:off x="7467758" y="6414084"/>
            <a:ext cx="4724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</a:rPr>
              <a:t>PLoS</a:t>
            </a:r>
            <a:r>
              <a:rPr lang="en-US" sz="1600" dirty="0">
                <a:latin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</a:rPr>
              <a:t>Negl</a:t>
            </a:r>
            <a:r>
              <a:rPr lang="en-US" sz="1600" dirty="0">
                <a:latin typeface="arial" panose="020B0604020202020204" pitchFamily="34" charset="0"/>
              </a:rPr>
              <a:t> Trop Dis. 2018 Oct; 12(10): e0006802.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50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endemic mycoses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5C44-7542-48EE-A286-4F691F2E0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</a:t>
            </a:r>
            <a:r>
              <a:rPr lang="en-US" i="1" dirty="0" err="1"/>
              <a:t>Talaromcyes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F027AF-3AF3-4D8D-9450-3BA2F18DE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169" y="1600200"/>
            <a:ext cx="7765662" cy="4525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E1F82D-7058-45AA-9813-21C5BD79220C}"/>
              </a:ext>
            </a:extLst>
          </p:cNvPr>
          <p:cNvSpPr/>
          <p:nvPr/>
        </p:nvSpPr>
        <p:spPr>
          <a:xfrm>
            <a:off x="9172829" y="6377540"/>
            <a:ext cx="28825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N </a:t>
            </a:r>
            <a:r>
              <a:rPr lang="en-US" sz="1600" dirty="0" err="1"/>
              <a:t>Engl</a:t>
            </a:r>
            <a:r>
              <a:rPr lang="en-US" sz="1600" dirty="0"/>
              <a:t> J Med 2017;376:2329-40.</a:t>
            </a:r>
          </a:p>
        </p:txBody>
      </p:sp>
    </p:spTree>
    <p:extLst>
      <p:ext uri="{BB962C8B-B14F-4D97-AF65-F5344CB8AC3E}">
        <p14:creationId xmlns:p14="http://schemas.microsoft.com/office/powerpoint/2010/main" val="394095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Research Support / Grants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NIH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Astellas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Scynexis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MiraVista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IMMY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Cidara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Amplyx</a:t>
            </a:r>
            <a:endParaRPr lang="en-US" dirty="0"/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Consulting/Honoraria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err="1"/>
              <a:t>Viamet</a:t>
            </a:r>
            <a:endParaRPr lang="en-US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err="1"/>
              <a:t>Astellas</a:t>
            </a:r>
            <a:endParaRPr lang="en-US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err="1"/>
              <a:t>Minnetronix</a:t>
            </a:r>
            <a:endParaRPr lang="en-US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/>
              <a:t>Mayne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err="1"/>
              <a:t>Scynexis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76519" y="457200"/>
            <a:ext cx="1160481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Georgia" pitchFamily="-111" charset="0"/>
                <a:ea typeface="Osaka" pitchFamily="-111" charset="-128"/>
                <a:cs typeface="Osaka" pitchFamily="-11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Georgia" pitchFamily="-111" charset="0"/>
                <a:ea typeface="Osaka" pitchFamily="-111" charset="-128"/>
                <a:cs typeface="Osaka" pitchFamily="-11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Georgia" pitchFamily="-111" charset="0"/>
                <a:ea typeface="Osaka" pitchFamily="-111" charset="-128"/>
                <a:cs typeface="Osaka" pitchFamily="-11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Georgia" pitchFamily="-111" charset="0"/>
                <a:ea typeface="Osaka" pitchFamily="-111" charset="-128"/>
                <a:cs typeface="Osaka" pitchFamily="-11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Georgia" pitchFamily="-111" charset="0"/>
                <a:ea typeface="Osaka" pitchFamily="-111" charset="-128"/>
                <a:cs typeface="Osaka" pitchFamily="-11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Georgia" pitchFamily="-111" charset="0"/>
                <a:ea typeface="Osaka" pitchFamily="-111" charset="-128"/>
                <a:cs typeface="Osaka" pitchFamily="-11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Georgia" pitchFamily="-111" charset="0"/>
                <a:ea typeface="Osaka" pitchFamily="-111" charset="-128"/>
                <a:cs typeface="Osaka" pitchFamily="-11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Georgia" pitchFamily="-111" charset="0"/>
                <a:ea typeface="Osaka" pitchFamily="-111" charset="-128"/>
                <a:cs typeface="Osaka" pitchFamily="-111" charset="-128"/>
              </a:defRPr>
            </a:lvl9pPr>
          </a:lstStyle>
          <a:p>
            <a:pPr eaLnBrk="1" hangingPunct="1"/>
            <a:r>
              <a:rPr lang="en-US" altLang="en-US" kern="0" dirty="0">
                <a:solidFill>
                  <a:srgbClr val="FF0000"/>
                </a:solidFill>
              </a:rPr>
              <a:t>Disclosure: Andrej Spec, M.D., MSCI</a:t>
            </a:r>
            <a:br>
              <a:rPr lang="en-US" altLang="en-US" kern="0" dirty="0">
                <a:solidFill>
                  <a:srgbClr val="FF0000"/>
                </a:solidFill>
              </a:rPr>
            </a:br>
            <a:r>
              <a:rPr lang="en-US" altLang="en-US" kern="0" dirty="0">
                <a:solidFill>
                  <a:srgbClr val="FF0000"/>
                </a:solidFill>
              </a:rPr>
              <a:t>Date: 7/23/2019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76519" y="1062177"/>
            <a:ext cx="1219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400" b="1">
                <a:solidFill>
                  <a:srgbClr val="131313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000" b="1">
                <a:solidFill>
                  <a:srgbClr val="131313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1800" b="1">
                <a:solidFill>
                  <a:srgbClr val="131313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rgbClr val="131313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1600" b="1">
                <a:solidFill>
                  <a:srgbClr val="131313"/>
                </a:solidFill>
                <a:latin typeface="+mn-lt"/>
                <a:ea typeface="+mn-ea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Font typeface="Times" pitchFamily="-111" charset="0"/>
              <a:buNone/>
              <a:defRPr sz="1600" b="1">
                <a:solidFill>
                  <a:srgbClr val="131313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Font typeface="Times" pitchFamily="-111" charset="0"/>
              <a:buNone/>
              <a:defRPr sz="1600" b="1">
                <a:solidFill>
                  <a:srgbClr val="131313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Font typeface="Times" pitchFamily="-111" charset="0"/>
              <a:buNone/>
              <a:defRPr sz="1600" b="1">
                <a:solidFill>
                  <a:srgbClr val="131313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Font typeface="Times" pitchFamily="-111" charset="0"/>
              <a:buNone/>
              <a:defRPr sz="1600" b="1">
                <a:solidFill>
                  <a:srgbClr val="131313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600" kern="0" dirty="0"/>
              <a:t>Andrej Spec, MD, MSCI has financial interests to disclose.  Potential conflicts of interest have been resolved. </a:t>
            </a:r>
          </a:p>
        </p:txBody>
      </p:sp>
    </p:spTree>
    <p:extLst>
      <p:ext uri="{BB962C8B-B14F-4D97-AF65-F5344CB8AC3E}">
        <p14:creationId xmlns:p14="http://schemas.microsoft.com/office/powerpoint/2010/main" val="1030334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85CC-7EA3-448B-8BB2-84B747BD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</a:t>
            </a:r>
            <a:r>
              <a:rPr lang="en-US"/>
              <a:t>of Outcome is EFA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2195F5-8414-4695-9288-5E43C42CA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076" y="1600200"/>
            <a:ext cx="9967849" cy="45259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11B22A-202A-4295-98E4-70F2C9F62ADC}"/>
              </a:ext>
            </a:extLst>
          </p:cNvPr>
          <p:cNvSpPr/>
          <p:nvPr/>
        </p:nvSpPr>
        <p:spPr>
          <a:xfrm>
            <a:off x="9172829" y="6377540"/>
            <a:ext cx="28825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N </a:t>
            </a:r>
            <a:r>
              <a:rPr lang="en-US" sz="1600" dirty="0" err="1"/>
              <a:t>Engl</a:t>
            </a:r>
            <a:r>
              <a:rPr lang="en-US" sz="1600" dirty="0"/>
              <a:t> J Med 2017;376:2329-40.</a:t>
            </a:r>
          </a:p>
        </p:txBody>
      </p:sp>
    </p:spTree>
    <p:extLst>
      <p:ext uri="{BB962C8B-B14F-4D97-AF65-F5344CB8AC3E}">
        <p14:creationId xmlns:p14="http://schemas.microsoft.com/office/powerpoint/2010/main" val="3020321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8513D9-B6CE-4805-9ADC-59D92E61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Discovery of HIV-Related </a:t>
            </a:r>
            <a:r>
              <a:rPr lang="en-US" i="1" dirty="0" err="1"/>
              <a:t>Emonsia</a:t>
            </a:r>
            <a:r>
              <a:rPr lang="en-US" i="1" dirty="0"/>
              <a:t> </a:t>
            </a:r>
            <a:r>
              <a:rPr lang="en-US" dirty="0"/>
              <a:t>in Italy and South Africa</a:t>
            </a:r>
            <a:endParaRPr lang="en-US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77419B-2942-4455-93E9-14310B40EA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Histoplasma like infection</a:t>
            </a:r>
          </a:p>
          <a:p>
            <a:pPr lvl="1"/>
            <a:r>
              <a:rPr lang="en-US" dirty="0"/>
              <a:t>Prominent skin findings</a:t>
            </a:r>
          </a:p>
          <a:p>
            <a:r>
              <a:rPr lang="en-US" dirty="0" smtClean="0"/>
              <a:t>Described as </a:t>
            </a:r>
            <a:r>
              <a:rPr lang="en-US" i="1" dirty="0" err="1" smtClean="0"/>
              <a:t>Emonsia</a:t>
            </a:r>
            <a:endParaRPr lang="en-US" i="1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longer </a:t>
            </a:r>
            <a:r>
              <a:rPr lang="en-US" i="1" dirty="0" err="1"/>
              <a:t>Emonisa</a:t>
            </a:r>
            <a:endParaRPr lang="en-US" i="1" dirty="0"/>
          </a:p>
          <a:p>
            <a:r>
              <a:rPr lang="en-US" dirty="0"/>
              <a:t>Many of the species previously called </a:t>
            </a:r>
            <a:r>
              <a:rPr lang="en-US" i="1" dirty="0" err="1"/>
              <a:t>Emonisa</a:t>
            </a:r>
            <a:r>
              <a:rPr lang="en-US" dirty="0"/>
              <a:t>, that cause </a:t>
            </a:r>
            <a:r>
              <a:rPr lang="en-US" dirty="0" err="1"/>
              <a:t>adiospiromycosis</a:t>
            </a:r>
            <a:r>
              <a:rPr lang="en-US" dirty="0"/>
              <a:t> are reclassified into </a:t>
            </a:r>
            <a:r>
              <a:rPr lang="en-US" i="1" dirty="0" err="1"/>
              <a:t>Emergomyces</a:t>
            </a:r>
            <a:r>
              <a:rPr lang="en-US" i="1" dirty="0"/>
              <a:t> spp.</a:t>
            </a:r>
          </a:p>
          <a:p>
            <a:pPr lvl="1"/>
            <a:r>
              <a:rPr lang="en-US" dirty="0"/>
              <a:t>Italian taxa (now </a:t>
            </a:r>
            <a:r>
              <a:rPr lang="en-US" i="1" dirty="0" err="1"/>
              <a:t>Emergomyces</a:t>
            </a:r>
            <a:r>
              <a:rPr lang="en-US" i="1" dirty="0"/>
              <a:t> </a:t>
            </a:r>
            <a:r>
              <a:rPr lang="en-US" i="1" dirty="0" err="1"/>
              <a:t>pasteurianus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 African taxa (</a:t>
            </a:r>
            <a:r>
              <a:rPr lang="en-US" i="1" dirty="0" err="1"/>
              <a:t>Emergomyces</a:t>
            </a:r>
            <a:r>
              <a:rPr lang="en-US" i="1" dirty="0"/>
              <a:t> africanus</a:t>
            </a:r>
            <a:r>
              <a:rPr lang="en-US" dirty="0"/>
              <a:t>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1C1FB5-3D77-4095-BA90-DBC26A59F4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69204" y="984374"/>
            <a:ext cx="2196772" cy="51417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6EC9C5-8A38-4E89-B7D0-885328098F0B}"/>
              </a:ext>
            </a:extLst>
          </p:cNvPr>
          <p:cNvSpPr/>
          <p:nvPr/>
        </p:nvSpPr>
        <p:spPr>
          <a:xfrm>
            <a:off x="9360820" y="6308724"/>
            <a:ext cx="28825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N </a:t>
            </a:r>
            <a:r>
              <a:rPr lang="en-US" sz="1600" dirty="0" err="1"/>
              <a:t>Engl</a:t>
            </a:r>
            <a:r>
              <a:rPr lang="en-US" sz="1600" dirty="0"/>
              <a:t> J Med 2013;369:1416-24.</a:t>
            </a:r>
          </a:p>
        </p:txBody>
      </p:sp>
    </p:spTree>
    <p:extLst>
      <p:ext uri="{BB962C8B-B14F-4D97-AF65-F5344CB8AC3E}">
        <p14:creationId xmlns:p14="http://schemas.microsoft.com/office/powerpoint/2010/main" val="3556547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 smtClean="0"/>
              <a:t>Cryptococcus</a:t>
            </a:r>
            <a:r>
              <a:rPr lang="en-US" dirty="0" smtClean="0"/>
              <a:t> and </a:t>
            </a:r>
            <a:r>
              <a:rPr lang="en-US" i="1" dirty="0" err="1" smtClean="0"/>
              <a:t>Histoplasma</a:t>
            </a:r>
            <a:r>
              <a:rPr lang="en-US" dirty="0" smtClean="0"/>
              <a:t> have high incidence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Incidence is likely underappreciated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Often misdiagnosed as TB or HIV-wasting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Amphotericin still appears to be the most effective antifungal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Novel strategies for dosing may overcome cost barriers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5FC is cost effective and the price is coming down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Enhanced prophylaxis for people diagnosed with advanced disease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618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943872-C1A0-4FD9-B222-09BABE89A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time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CCB82CA-464F-4183-9549-BF0E7731BE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AA1A7E-11D6-49AA-9E0A-157B590B0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29" y="4629262"/>
            <a:ext cx="504313" cy="5043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5C4F13-7A08-4952-933D-0CFB6984C2E9}"/>
              </a:ext>
            </a:extLst>
          </p:cNvPr>
          <p:cNvSpPr/>
          <p:nvPr/>
        </p:nvSpPr>
        <p:spPr>
          <a:xfrm>
            <a:off x="5372080" y="4629262"/>
            <a:ext cx="2026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FungalDoc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4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PubMed </a:t>
            </a:r>
            <a:r>
              <a:rPr lang="en-US" dirty="0"/>
              <a:t>search in English using the </a:t>
            </a:r>
            <a:r>
              <a:rPr lang="en-US" dirty="0" err="1" smtClean="0"/>
              <a:t>MeSH</a:t>
            </a:r>
            <a:r>
              <a:rPr lang="en-US" dirty="0" smtClean="0"/>
              <a:t> </a:t>
            </a:r>
            <a:r>
              <a:rPr lang="en-US" dirty="0"/>
              <a:t>database</a:t>
            </a:r>
          </a:p>
          <a:p>
            <a:r>
              <a:rPr lang="en-US" dirty="0"/>
              <a:t>All searches include the fungus </a:t>
            </a:r>
            <a:r>
              <a:rPr lang="en-US" dirty="0" err="1" smtClean="0"/>
              <a:t>MeSH</a:t>
            </a:r>
            <a:r>
              <a:rPr lang="en-US" dirty="0" smtClean="0"/>
              <a:t> </a:t>
            </a:r>
            <a:r>
              <a:rPr lang="en-US" dirty="0"/>
              <a:t>term AND "HIV"[Mesh] </a:t>
            </a:r>
          </a:p>
          <a:p>
            <a:r>
              <a:rPr lang="en-US" dirty="0"/>
              <a:t>Limited to </a:t>
            </a:r>
            <a:r>
              <a:rPr lang="en-US" dirty="0"/>
              <a:t>h</a:t>
            </a:r>
            <a:r>
              <a:rPr lang="en-US" dirty="0" smtClean="0"/>
              <a:t>umans </a:t>
            </a:r>
            <a:r>
              <a:rPr lang="en-US" dirty="0" smtClean="0"/>
              <a:t>and last 5 years</a:t>
            </a:r>
            <a:endParaRPr lang="en-US" dirty="0"/>
          </a:p>
          <a:p>
            <a:r>
              <a:rPr lang="en-US" dirty="0" smtClean="0"/>
              <a:t>Supplemented </a:t>
            </a:r>
            <a:r>
              <a:rPr lang="en-US" dirty="0"/>
              <a:t>by searches through the top 10 general medicine and ID </a:t>
            </a:r>
            <a:r>
              <a:rPr lang="en-US" dirty="0" smtClean="0"/>
              <a:t>journals (Based on Impact Factor)</a:t>
            </a:r>
          </a:p>
          <a:p>
            <a:r>
              <a:rPr lang="en-US" dirty="0" smtClean="0"/>
              <a:t>Articles selected using </a:t>
            </a:r>
            <a:r>
              <a:rPr lang="en-US" dirty="0" err="1" smtClean="0"/>
              <a:t>Altmetric</a:t>
            </a:r>
            <a:r>
              <a:rPr lang="en-US" dirty="0" smtClean="0"/>
              <a:t> score, and filtered on relevance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Cryptococcus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E084EC-D5E3-42EC-81E5-BDDDE779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Global Burden of </a:t>
            </a:r>
            <a:r>
              <a:rPr lang="en-US" sz="2400" dirty="0" smtClean="0"/>
              <a:t>Cryptococcus (</a:t>
            </a:r>
            <a:r>
              <a:rPr lang="en-US" sz="2400" dirty="0" smtClean="0"/>
              <a:t>Modeling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3F5036-1A8B-49C1-AB17-4088411F2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0649" y="1180397"/>
            <a:ext cx="7586178" cy="44942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21B10-E7A1-4474-B22D-E1C09BFC5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Average </a:t>
            </a:r>
            <a:r>
              <a:rPr lang="en-US" sz="2000" dirty="0"/>
              <a:t>global incidence amongst </a:t>
            </a:r>
            <a:r>
              <a:rPr lang="en-US" sz="2000" dirty="0" smtClean="0"/>
              <a:t>PLWH </a:t>
            </a:r>
            <a:r>
              <a:rPr lang="en-US" sz="2000" dirty="0"/>
              <a:t>with cd4&lt;100 cells/ml is 6%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This varies significantly between areas (~2-15%)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Global estimate is </a:t>
            </a:r>
            <a:r>
              <a:rPr lang="it-IT" sz="2000" dirty="0"/>
              <a:t>278,000 (95% CI 195,500–340,600) infections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800" dirty="0"/>
              <a:t>181,100 (95% CI 119,400–234,300) deaths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73% of cases occur in Sub-Saharan </a:t>
            </a:r>
            <a:r>
              <a:rPr lang="en-US" sz="2000" dirty="0" smtClean="0"/>
              <a:t>Africa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B58558-1A21-4AF4-8E07-757E485723E4}"/>
              </a:ext>
            </a:extLst>
          </p:cNvPr>
          <p:cNvSpPr/>
          <p:nvPr/>
        </p:nvSpPr>
        <p:spPr>
          <a:xfrm>
            <a:off x="9867900" y="6530072"/>
            <a:ext cx="24822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Lancet Infect Dis 2017; 17: 873–81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490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America left out of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Central America is poorly studied, possibly </a:t>
            </a:r>
            <a:r>
              <a:rPr lang="en-US" dirty="0" smtClean="0"/>
              <a:t>underrepresented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Our still unpublished data from San Pedro Sula, Honduras suggests the rate might be higher than previously thought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28/221 (12.7</a:t>
            </a:r>
            <a:r>
              <a:rPr lang="en-US" dirty="0" smtClean="0"/>
              <a:t>%) positive in </a:t>
            </a:r>
            <a:br>
              <a:rPr lang="en-US" dirty="0" smtClean="0"/>
            </a:br>
            <a:r>
              <a:rPr lang="en-US" dirty="0" smtClean="0"/>
              <a:t>San Pedro Sula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73F5036-1A8B-49C1-AB17-4088411F2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5" t="27434" r="76020" b="49451"/>
          <a:stretch/>
        </p:blipFill>
        <p:spPr>
          <a:xfrm>
            <a:off x="6723529" y="3759962"/>
            <a:ext cx="3603811" cy="21753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B58558-1A21-4AF4-8E07-757E485723E4}"/>
              </a:ext>
            </a:extLst>
          </p:cNvPr>
          <p:cNvSpPr/>
          <p:nvPr/>
        </p:nvSpPr>
        <p:spPr>
          <a:xfrm>
            <a:off x="9867900" y="6530072"/>
            <a:ext cx="24822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Lancet Infect Dis 2017; 17: 873–81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89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26845-CA43-4FFD-907A-C37E566A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Prophylaxis in CD4&lt;100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A96E31-02A4-4194-832A-D2E15EA1A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2013" y="1539209"/>
            <a:ext cx="6816725" cy="413043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C3A9E-6A94-420F-B9C7-B25E33D3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Study performed in Sub-Saharan Africa, with high incidence of TB and </a:t>
            </a:r>
            <a:r>
              <a:rPr lang="en-US" sz="2000" i="1" dirty="0"/>
              <a:t>Cryptococcus</a:t>
            </a:r>
            <a:r>
              <a:rPr lang="en-US" sz="2000" dirty="0"/>
              <a:t> (but not histoplasmosis, which would be important in Latin America)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Enhanced prophylaxis with CD4 &lt;100 , additional: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12 weeks of INH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12 weeks of fluconazole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5 Days of azithromycin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Resulted in Improved survival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F87FBA-4F23-4ECD-B5CC-D69C9403C36E}"/>
              </a:ext>
            </a:extLst>
          </p:cNvPr>
          <p:cNvSpPr/>
          <p:nvPr/>
        </p:nvSpPr>
        <p:spPr>
          <a:xfrm>
            <a:off x="9893460" y="6550223"/>
            <a:ext cx="2412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N </a:t>
            </a:r>
            <a:r>
              <a:rPr lang="en-US" sz="1400" dirty="0" err="1"/>
              <a:t>Engl</a:t>
            </a:r>
            <a:r>
              <a:rPr lang="en-US" sz="1400" dirty="0"/>
              <a:t> J Med 2017;377:233-45</a:t>
            </a:r>
          </a:p>
        </p:txBody>
      </p:sp>
    </p:spTree>
    <p:extLst>
      <p:ext uri="{BB962C8B-B14F-4D97-AF65-F5344CB8AC3E}">
        <p14:creationId xmlns:p14="http://schemas.microsoft.com/office/powerpoint/2010/main" val="24183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7B09F-1466-495F-86D6-F3D714B0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Decrease Seen in Fungal Infections and TB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E88488-FC32-4812-B764-211DF30AE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459" y="1600200"/>
            <a:ext cx="7455083" cy="45259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2438C1-0AF5-4016-9702-F27A2F8F2983}"/>
              </a:ext>
            </a:extLst>
          </p:cNvPr>
          <p:cNvSpPr/>
          <p:nvPr/>
        </p:nvSpPr>
        <p:spPr>
          <a:xfrm>
            <a:off x="9823542" y="6550223"/>
            <a:ext cx="2412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N </a:t>
            </a:r>
            <a:r>
              <a:rPr lang="en-US" sz="1400" dirty="0" err="1"/>
              <a:t>Engl</a:t>
            </a:r>
            <a:r>
              <a:rPr lang="en-US" sz="1400" dirty="0"/>
              <a:t> J Med 2017;377:233-45</a:t>
            </a:r>
          </a:p>
        </p:txBody>
      </p:sp>
    </p:spTree>
    <p:extLst>
      <p:ext uri="{BB962C8B-B14F-4D97-AF65-F5344CB8AC3E}">
        <p14:creationId xmlns:p14="http://schemas.microsoft.com/office/powerpoint/2010/main" val="78829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5E6D-E74B-4A41-958C-99D1BDD3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Mortality Benefit the Highest in Cryptococcus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5DA947-33CC-41CC-B49F-9EF7F3B84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386" y="1571622"/>
            <a:ext cx="9348515" cy="45259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988666-B7AD-46BD-844B-463DC7065E80}"/>
              </a:ext>
            </a:extLst>
          </p:cNvPr>
          <p:cNvSpPr/>
          <p:nvPr/>
        </p:nvSpPr>
        <p:spPr>
          <a:xfrm>
            <a:off x="9779160" y="6551295"/>
            <a:ext cx="2412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N </a:t>
            </a:r>
            <a:r>
              <a:rPr lang="en-US" sz="1400" dirty="0" err="1"/>
              <a:t>Engl</a:t>
            </a:r>
            <a:r>
              <a:rPr lang="en-US" sz="1400" dirty="0"/>
              <a:t> J Med 2017;377:233-45</a:t>
            </a:r>
          </a:p>
        </p:txBody>
      </p:sp>
    </p:spTree>
    <p:extLst>
      <p:ext uri="{BB962C8B-B14F-4D97-AF65-F5344CB8AC3E}">
        <p14:creationId xmlns:p14="http://schemas.microsoft.com/office/powerpoint/2010/main" val="3447769220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15771</TotalTime>
  <Words>751</Words>
  <Application>Microsoft Office PowerPoint</Application>
  <PresentationFormat>Widescreen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Arial</vt:lpstr>
      <vt:lpstr>Calibri</vt:lpstr>
      <vt:lpstr>Franklin Gothic Book</vt:lpstr>
      <vt:lpstr>Raleway</vt:lpstr>
      <vt:lpstr>Times</vt:lpstr>
      <vt:lpstr>TimesTen-Italic</vt:lpstr>
      <vt:lpstr>TimesTen-Roman</vt:lpstr>
      <vt:lpstr>UniversLTStd-BoldCn</vt:lpstr>
      <vt:lpstr>URWPalladioL-Bold</vt:lpstr>
      <vt:lpstr>URWPalladioL-Ital</vt:lpstr>
      <vt:lpstr>URWPalladioL-Roma</vt:lpstr>
      <vt:lpstr>AIDS 2016_Template</vt:lpstr>
      <vt:lpstr>AIDS-related Mycoses: Cryptococcus, Histoplasma, and other Endemic Mycoses</vt:lpstr>
      <vt:lpstr>PowerPoint Presentation</vt:lpstr>
      <vt:lpstr>Methods</vt:lpstr>
      <vt:lpstr>Cryptococcus</vt:lpstr>
      <vt:lpstr>The Global Burden of Cryptococcus (Modeling)</vt:lpstr>
      <vt:lpstr>Central America left out of Model</vt:lpstr>
      <vt:lpstr>Enhanced Prophylaxis in CD4&lt;100</vt:lpstr>
      <vt:lpstr>Decrease Seen in Fungal Infections and TB</vt:lpstr>
      <vt:lpstr>Mortality Benefit the Highest in Cryptococcus</vt:lpstr>
      <vt:lpstr>The Cost Effectiveness of 5FC</vt:lpstr>
      <vt:lpstr>Short Duration of Liposomal Amphotericin</vt:lpstr>
      <vt:lpstr>histoplasma</vt:lpstr>
      <vt:lpstr>“Histoplasma Dethrones TB”</vt:lpstr>
      <vt:lpstr>Uncovering the Iceberg in Colombia</vt:lpstr>
      <vt:lpstr>The Effect of Earlier Diagnoses on Mortality in French Guiana</vt:lpstr>
      <vt:lpstr>Where are the Extra Cases Coming from?</vt:lpstr>
      <vt:lpstr>The Entry of Histoplasma LFA</vt:lpstr>
      <vt:lpstr>Other endemic mycoses</vt:lpstr>
      <vt:lpstr>Treatment of Talaromcyes </vt:lpstr>
      <vt:lpstr>Driver of Outcome is EFA</vt:lpstr>
      <vt:lpstr>Discovery of HIV-Related Emonsia in Italy and South Africa</vt:lpstr>
      <vt:lpstr>Summary</vt:lpstr>
      <vt:lpstr>Thank you for your time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84</cp:revision>
  <cp:lastPrinted>2017-01-16T15:31:13Z</cp:lastPrinted>
  <dcterms:created xsi:type="dcterms:W3CDTF">2017-01-13T09:09:35Z</dcterms:created>
  <dcterms:modified xsi:type="dcterms:W3CDTF">2019-07-23T17:07:06Z</dcterms:modified>
</cp:coreProperties>
</file>